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88" r:id="rId1"/>
  </p:sldMasterIdLst>
  <p:notesMasterIdLst>
    <p:notesMasterId r:id="rId12"/>
  </p:notes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2B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9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10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E1579-B5B5-4BD3-8848-081DFDC4DBEE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A5B5B-F49C-4113-A00E-629ED7EED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9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A5B5B-F49C-4113-A00E-629ED7EEDD5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  <p:sndAc>
      <p:stSnd loop="1"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25.09.2010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Кошехабльский район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FAA6F40-BDA5-428D-977E-8A2A30F089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ransition spd="slow">
    <p:dissolve/>
    <p:sndAc>
      <p:stSnd loop="1">
        <p:snd r:embed="rId13" name="chimes.wav"/>
      </p:stSnd>
    </p:sndAc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52;&#1080;&#1085;&#1080;&#1089;&#1090;&#1077;&#1088;&#1089;&#1090;&#1074;&#1086;%20&#1086;&#1073;&#1088;&#1072;&#1079;&#1086;&#1074;&#1072;&#1085;&#1080;&#1103;%20&#1080;%20&#1085;&#1072;&#1091;&#1082;&#1080;%20&#1056;&#1077;&#1089;&#1087;&#1091;&#1073;&#1083;&#1080;&#1082;&#1080;%20&#1040;&#1076;&#1099;&#1075;&#1077;&#1103;.docx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2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52;&#1080;&#1085;&#1080;&#1089;&#1090;&#1077;&#1088;&#1089;&#1090;&#1074;&#1086;%20&#1086;&#1073;&#1088;&#1072;&#1079;&#1086;&#1074;&#1072;&#1085;&#1080;&#1103;%20&#1080;%20&#1085;&#1072;&#1091;&#1082;&#1080;%20&#1056;&#1077;&#1089;&#1087;&#1091;&#1073;&#1083;&#1080;&#1082;&#1080;%20&#1040;&#1076;&#1099;&#1075;&#1077;&#1103;.docx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928670"/>
            <a:ext cx="6429420" cy="424731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softEdge rad="127000"/>
          </a:effectLst>
          <a:scene3d>
            <a:camera prst="isometricOffAxis1Right"/>
            <a:lightRig rig="balanced" dir="t">
              <a:rot lat="0" lon="0" rev="2100000"/>
            </a:lightRig>
          </a:scene3d>
          <a:sp3d>
            <a:bevelT w="114300" prst="hardEdge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3312B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Элементы комбинаторики 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3312B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школьном курсе математики</a:t>
            </a:r>
            <a:endParaRPr lang="ru-RU" sz="5400" b="1" dirty="0">
              <a:ln w="11430"/>
              <a:solidFill>
                <a:srgbClr val="3312B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Дерево возможностей</a:t>
            </a:r>
            <a:endParaRPr lang="ru-RU" dirty="0">
              <a:solidFill>
                <a:srgbClr val="3312BE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642910" y="1000108"/>
            <a:ext cx="7715304" cy="52864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    </a:t>
            </a:r>
            <a:r>
              <a:rPr lang="ru-RU" sz="2000" dirty="0" smtClean="0">
                <a:solidFill>
                  <a:srgbClr val="002060"/>
                </a:solidFill>
              </a:rPr>
              <a:t>Задача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В кафе предлагают два первых блюда: борщ и рассольник, а также четыре вторых блюда: гуляш, котлеты, сосиски, пельмени. Укажите все обеды из двух блюд, которые может заказать посетитель.</a:t>
            </a: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643042" y="3857628"/>
            <a:ext cx="157163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борщ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42844" y="5000636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гуляш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86182" y="2786058"/>
            <a:ext cx="157163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обеды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43636" y="3929066"/>
            <a:ext cx="157163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рассольник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285852" y="5000636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котлеты</a:t>
            </a: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357422" y="5000636"/>
            <a:ext cx="85725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сосиски</a:t>
            </a:r>
            <a:endParaRPr lang="ru-RU" sz="1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357554" y="5000636"/>
            <a:ext cx="107157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пельмени</a:t>
            </a:r>
            <a:endParaRPr lang="ru-RU" sz="1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714876" y="5000636"/>
            <a:ext cx="85725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гуляш</a:t>
            </a:r>
            <a:endParaRPr lang="ru-RU" sz="1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715008" y="5000636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котлеты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786578" y="5000636"/>
            <a:ext cx="85725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сосиски</a:t>
            </a:r>
            <a:endParaRPr lang="ru-RU" sz="14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786710" y="5000636"/>
            <a:ext cx="107157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пельмени</a:t>
            </a:r>
            <a:endParaRPr lang="ru-RU" sz="1400" dirty="0"/>
          </a:p>
        </p:txBody>
      </p:sp>
      <p:cxnSp>
        <p:nvCxnSpPr>
          <p:cNvPr id="38" name="Прямая со стрелкой 37"/>
          <p:cNvCxnSpPr>
            <a:stCxn id="28" idx="3"/>
            <a:endCxn id="29" idx="0"/>
          </p:cNvCxnSpPr>
          <p:nvPr/>
        </p:nvCxnSpPr>
        <p:spPr>
          <a:xfrm>
            <a:off x="5357818" y="3071810"/>
            <a:ext cx="157163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28" idx="1"/>
            <a:endCxn id="21" idx="0"/>
          </p:cNvCxnSpPr>
          <p:nvPr/>
        </p:nvCxnSpPr>
        <p:spPr>
          <a:xfrm rot="10800000" flipV="1">
            <a:off x="2428860" y="3071810"/>
            <a:ext cx="1357322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27" idx="0"/>
          </p:cNvCxnSpPr>
          <p:nvPr/>
        </p:nvCxnSpPr>
        <p:spPr>
          <a:xfrm rot="10800000" flipV="1">
            <a:off x="607192" y="4429132"/>
            <a:ext cx="1035851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30" idx="0"/>
          </p:cNvCxnSpPr>
          <p:nvPr/>
        </p:nvCxnSpPr>
        <p:spPr>
          <a:xfrm rot="5400000">
            <a:off x="1625184" y="4554148"/>
            <a:ext cx="571503" cy="321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31" idx="0"/>
          </p:cNvCxnSpPr>
          <p:nvPr/>
        </p:nvCxnSpPr>
        <p:spPr>
          <a:xfrm rot="5400000">
            <a:off x="2500298" y="471488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endCxn id="32" idx="0"/>
          </p:cNvCxnSpPr>
          <p:nvPr/>
        </p:nvCxnSpPr>
        <p:spPr>
          <a:xfrm>
            <a:off x="3214678" y="4429132"/>
            <a:ext cx="678661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endCxn id="33" idx="0"/>
          </p:cNvCxnSpPr>
          <p:nvPr/>
        </p:nvCxnSpPr>
        <p:spPr>
          <a:xfrm rot="10800000" flipV="1">
            <a:off x="5143504" y="4500570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endCxn id="36" idx="0"/>
          </p:cNvCxnSpPr>
          <p:nvPr/>
        </p:nvCxnSpPr>
        <p:spPr>
          <a:xfrm>
            <a:off x="7500958" y="4500570"/>
            <a:ext cx="821537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endCxn id="34" idx="0"/>
          </p:cNvCxnSpPr>
          <p:nvPr/>
        </p:nvCxnSpPr>
        <p:spPr>
          <a:xfrm rot="5400000">
            <a:off x="6054341" y="4625585"/>
            <a:ext cx="500065" cy="250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endCxn id="35" idx="0"/>
          </p:cNvCxnSpPr>
          <p:nvPr/>
        </p:nvCxnSpPr>
        <p:spPr>
          <a:xfrm rot="5400000">
            <a:off x="6965968" y="4750602"/>
            <a:ext cx="499272" cy="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36412" y="5949280"/>
            <a:ext cx="7207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Дерево возможностей помогает решать разнообразные задачи,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касающиеся перебора вариантов происходящих событий.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7" name="Стрелка вправо 36">
            <a:hlinkClick r:id="rId2" action="ppaction://hlinkfile"/>
          </p:cNvPr>
          <p:cNvSpPr/>
          <p:nvPr/>
        </p:nvSpPr>
        <p:spPr>
          <a:xfrm>
            <a:off x="7286644" y="3571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428604"/>
            <a:ext cx="7032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 частности, одним из видов комбинаторных задач являются </a:t>
            </a:r>
          </a:p>
          <a:p>
            <a:r>
              <a:rPr lang="ru-RU" u="sng" dirty="0" smtClean="0">
                <a:solidFill>
                  <a:srgbClr val="002060"/>
                </a:solidFill>
              </a:rPr>
              <a:t>задачи на соединения</a:t>
            </a:r>
          </a:p>
          <a:p>
            <a:endParaRPr lang="ru-RU" u="sng" dirty="0">
              <a:solidFill>
                <a:srgbClr val="002060"/>
              </a:solidFill>
            </a:endParaRPr>
          </a:p>
          <a:p>
            <a:pPr algn="ctr"/>
            <a:endParaRPr lang="ru-RU" u="sng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28926" y="1428736"/>
            <a:ext cx="3071834" cy="50006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Виды соединений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68" y="2428868"/>
            <a:ext cx="1857388" cy="50006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размещения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43636" y="2428868"/>
            <a:ext cx="1857388" cy="50006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сочетания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00100" y="2428868"/>
            <a:ext cx="1857388" cy="50006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перестановки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>
            <a:stCxn id="9" idx="1"/>
            <a:endCxn id="12" idx="0"/>
          </p:cNvCxnSpPr>
          <p:nvPr/>
        </p:nvCxnSpPr>
        <p:spPr>
          <a:xfrm rot="10800000" flipV="1">
            <a:off x="1928794" y="1678768"/>
            <a:ext cx="1000132" cy="750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9" idx="3"/>
            <a:endCxn id="11" idx="0"/>
          </p:cNvCxnSpPr>
          <p:nvPr/>
        </p:nvCxnSpPr>
        <p:spPr>
          <a:xfrm>
            <a:off x="6000760" y="1678769"/>
            <a:ext cx="1071570" cy="750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9" idx="2"/>
            <a:endCxn id="10" idx="0"/>
          </p:cNvCxnSpPr>
          <p:nvPr/>
        </p:nvCxnSpPr>
        <p:spPr>
          <a:xfrm rot="16200000" flipH="1">
            <a:off x="4232669" y="2160975"/>
            <a:ext cx="500066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00034" y="3571876"/>
            <a:ext cx="763061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 задачах по комбинаторике часто применяется такое понятие как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факториал ( в переводе с английского «</a:t>
            </a:r>
            <a:r>
              <a:rPr lang="en-US" dirty="0" smtClean="0">
                <a:solidFill>
                  <a:srgbClr val="002060"/>
                </a:solidFill>
              </a:rPr>
              <a:t> factor</a:t>
            </a:r>
            <a:r>
              <a:rPr lang="ru-RU" dirty="0" smtClean="0">
                <a:solidFill>
                  <a:srgbClr val="002060"/>
                </a:solidFill>
              </a:rPr>
              <a:t>» – множитель)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n! = 1· 2· 3· …· (n -1)n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28662" y="500042"/>
            <a:ext cx="657229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chemeClr val="tx2">
                    <a:lumMod val="25000"/>
                  </a:schemeClr>
                </a:solidFill>
              </a:rPr>
              <a:t>Перестановки.</a:t>
            </a:r>
          </a:p>
          <a:p>
            <a:pPr algn="ctr"/>
            <a:endParaRPr lang="ru-RU" u="sng" dirty="0">
              <a:solidFill>
                <a:schemeClr val="tx2">
                  <a:lumMod val="25000"/>
                </a:schemeClr>
              </a:solidFill>
            </a:endParaRPr>
          </a:p>
          <a:p>
            <a:pPr algn="ctr"/>
            <a:endParaRPr lang="ru-RU" u="sng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2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2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2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2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285860"/>
            <a:ext cx="82493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Опр.</a:t>
            </a:r>
            <a:r>
              <a:rPr lang="ru-RU" dirty="0" smtClean="0">
                <a:solidFill>
                  <a:srgbClr val="003300"/>
                </a:solidFill>
              </a:rPr>
              <a:t> Перестановкой из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 элементов называется последовательность,</a:t>
            </a:r>
          </a:p>
          <a:p>
            <a:r>
              <a:rPr lang="ru-RU" dirty="0">
                <a:solidFill>
                  <a:srgbClr val="003300"/>
                </a:solidFill>
              </a:rPr>
              <a:t> </a:t>
            </a:r>
            <a:r>
              <a:rPr lang="ru-RU" dirty="0" smtClean="0">
                <a:solidFill>
                  <a:srgbClr val="003300"/>
                </a:solidFill>
              </a:rPr>
              <a:t>        состоящая из всех элементов некоторого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-элементного множества, </a:t>
            </a:r>
          </a:p>
          <a:p>
            <a:r>
              <a:rPr lang="ru-RU" dirty="0" smtClean="0">
                <a:solidFill>
                  <a:srgbClr val="003300"/>
                </a:solidFill>
              </a:rPr>
              <a:t>         причем число элементов этой последовательности равно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85720" y="2214554"/>
            <a:ext cx="85724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Формула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(число размещений «из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эн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по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эм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»):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3300"/>
              </a:solidFill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3300"/>
              </a:solidFill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3300"/>
              </a:solidFill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143240" y="2571744"/>
          <a:ext cx="1428760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Формула" r:id="rId3" imgW="609336" imgH="253890" progId="Equation.3">
                  <p:embed/>
                </p:oleObj>
              </mc:Choice>
              <mc:Fallback>
                <p:oleObj name="Формула" r:id="rId3" imgW="609336" imgH="25389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2571744"/>
                        <a:ext cx="1428760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7429520" y="3857628"/>
          <a:ext cx="642942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Формула" r:id="rId5" imgW="431613" imgH="203112" progId="Equation.3">
                  <p:embed/>
                </p:oleObj>
              </mc:Choice>
              <mc:Fallback>
                <p:oleObj name="Формула" r:id="rId5" imgW="431613" imgH="203112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20" y="3857628"/>
                        <a:ext cx="642942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928926" y="5643578"/>
          <a:ext cx="1643074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Формула" r:id="rId7" imgW="875920" imgH="253890" progId="Equation.3">
                  <p:embed/>
                </p:oleObj>
              </mc:Choice>
              <mc:Fallback>
                <p:oleObj name="Формула" r:id="rId7" imgW="875920" imgH="25389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5643578"/>
                        <a:ext cx="1643074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42844" y="3000372"/>
            <a:ext cx="77153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Задача: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В расписании сессии 3 экзамена (история, геометрия, алгебра). Сколько может быть вариантов расписаний?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Решение.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(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обратить внимание на его оформление!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sym typeface="Wingdings" pitchFamily="2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Основное множество: {история, геометрия, алгебра}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42844" y="4143380"/>
            <a:ext cx="77153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Соединение – вариант расписания сессии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Проверим, важен ли порядок: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{история, геометрия, алгебра} и {геометрия, история, алгебра} – варианты расписания сессии для разных групп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порядок важен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это последовательность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это перестановка из трех элементов.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sym typeface="Symbol" pitchFamily="18" charset="2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2428860" y="5572140"/>
            <a:ext cx="4396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Ответ: 6 вариантов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1472" y="357166"/>
            <a:ext cx="82868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chemeClr val="bg2">
                    <a:lumMod val="50000"/>
                  </a:schemeClr>
                </a:solidFill>
              </a:rPr>
              <a:t>Размещения</a:t>
            </a:r>
            <a:endParaRPr lang="ru-RU" sz="1000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ru-RU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Опр. </a:t>
            </a:r>
            <a:r>
              <a:rPr lang="ru-RU" dirty="0" smtClean="0">
                <a:solidFill>
                  <a:srgbClr val="003300"/>
                </a:solidFill>
              </a:rPr>
              <a:t>Размещением из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 элементов  по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 (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en-US" dirty="0" smtClean="0">
                <a:solidFill>
                  <a:srgbClr val="003300"/>
                </a:solidFill>
              </a:rPr>
              <a:t>≤ n</a:t>
            </a:r>
            <a:r>
              <a:rPr lang="ru-RU" dirty="0" smtClean="0">
                <a:solidFill>
                  <a:srgbClr val="003300"/>
                </a:solidFill>
              </a:rPr>
              <a:t>) называется              последовательность, состоящая из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 различных элементов некоторого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   элементного множества.</a:t>
            </a:r>
          </a:p>
          <a:p>
            <a:endParaRPr lang="ru-RU" u="sng" dirty="0">
              <a:solidFill>
                <a:srgbClr val="003300"/>
              </a:solidFill>
            </a:endParaRPr>
          </a:p>
          <a:p>
            <a:endParaRPr lang="ru-RU" u="sng" dirty="0">
              <a:solidFill>
                <a:srgbClr val="C00000"/>
              </a:solidFill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00034" y="2000240"/>
            <a:ext cx="6715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Формула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(число размещений «из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эн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по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эм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»):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3286116" y="2214554"/>
          <a:ext cx="2286016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Формула" r:id="rId3" imgW="1206500" imgH="520700" progId="Equation.3">
                  <p:embed/>
                </p:oleObj>
              </mc:Choice>
              <mc:Fallback>
                <p:oleObj name="Формула" r:id="rId3" imgW="1206500" imgH="5207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16" y="2214554"/>
                        <a:ext cx="2286016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7286644" y="3929066"/>
          <a:ext cx="714380" cy="414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Формула" r:id="rId5" imgW="431613" imgH="203112" progId="Equation.3">
                  <p:embed/>
                </p:oleObj>
              </mc:Choice>
              <mc:Fallback>
                <p:oleObj name="Формула" r:id="rId5" imgW="431613" imgH="203112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44" y="3929066"/>
                        <a:ext cx="714380" cy="4143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4429124" y="4286256"/>
          <a:ext cx="857256" cy="342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Формула" r:id="rId7" imgW="482391" imgH="203112" progId="Equation.3">
                  <p:embed/>
                </p:oleObj>
              </mc:Choice>
              <mc:Fallback>
                <p:oleObj name="Формула" r:id="rId7" imgW="482391" imgH="203112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4286256"/>
                        <a:ext cx="857256" cy="3429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71406" y="3714752"/>
            <a:ext cx="74465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Решение (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обратить внимание на его оформление!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sym typeface="Wingdings" pitchFamily="2" charset="2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Wingdings" pitchFamily="2" charset="2"/>
              </a:rPr>
              <a:t>Основное множество: {1, 3, 5, 7, 9} – нечетные цифры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4286256"/>
            <a:ext cx="46434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Соединение – двузначное число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  <a:sym typeface="Symbol" pitchFamily="18" charset="2"/>
              </a:rPr>
              <a:t>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  <a:sym typeface="Symbol" pitchFamily="18" charset="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1472" y="3143248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3300"/>
                </a:solidFill>
                <a:latin typeface="+mj-lt"/>
              </a:rPr>
              <a:t>Задача: </a:t>
            </a:r>
            <a:r>
              <a:rPr lang="ru-RU" dirty="0">
                <a:solidFill>
                  <a:srgbClr val="003300"/>
                </a:solidFill>
                <a:latin typeface="+mj-lt"/>
              </a:rPr>
              <a:t>Сколько существует двузначных чисел, в которых цифра десятков и цифра единиц различны и нечетны?</a:t>
            </a:r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4000496" y="4786322"/>
          <a:ext cx="785818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4" name="Формула" r:id="rId9" imgW="609336" imgH="203112" progId="Equation.3">
                  <p:embed/>
                </p:oleObj>
              </mc:Choice>
              <mc:Fallback>
                <p:oleObj name="Формула" r:id="rId9" imgW="609336" imgH="203112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4786322"/>
                        <a:ext cx="785818" cy="285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2571736" y="5429264"/>
          <a:ext cx="2786082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5" name="Формула" r:id="rId11" imgW="2006600" imgH="508000" progId="Equation.3">
                  <p:embed/>
                </p:oleObj>
              </mc:Choice>
              <mc:Fallback>
                <p:oleObj name="Формула" r:id="rId11" imgW="2006600" imgH="508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5429264"/>
                        <a:ext cx="2786082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4714884"/>
            <a:ext cx="51435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  Проверим, важен ли порядок: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7752" y="4714884"/>
            <a:ext cx="3520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solidFill>
                  <a:srgbClr val="003300"/>
                </a:solidFill>
              </a:rPr>
              <a:t>разные двузначные числа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>
                <a:solidFill>
                  <a:srgbClr val="003300"/>
                </a:solidFill>
              </a:rPr>
              <a:t> </a:t>
            </a:r>
            <a:endParaRPr lang="ru-RU" dirty="0" smtClean="0">
              <a:solidFill>
                <a:srgbClr val="003300"/>
              </a:solidFill>
            </a:endParaRPr>
          </a:p>
          <a:p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5000636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>
                <a:solidFill>
                  <a:srgbClr val="003300"/>
                </a:solidFill>
              </a:rPr>
              <a:t>порядок важен </a:t>
            </a:r>
            <a:r>
              <a:rPr lang="ru-RU" dirty="0" smtClean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 smtClean="0">
                <a:solidFill>
                  <a:srgbClr val="003300"/>
                </a:solidFill>
              </a:rPr>
              <a:t> это последовательность </a:t>
            </a:r>
            <a:r>
              <a:rPr lang="ru-RU" dirty="0" smtClean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 smtClean="0">
                <a:solidFill>
                  <a:srgbClr val="003300"/>
                </a:solidFill>
              </a:rPr>
              <a:t> это размещение «из пяти по два».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43570" y="5643578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>
                <a:solidFill>
                  <a:srgbClr val="003300"/>
                </a:solidFill>
              </a:rPr>
              <a:t>двузначных </a:t>
            </a:r>
            <a:r>
              <a:rPr lang="ru-RU" dirty="0" smtClean="0">
                <a:solidFill>
                  <a:srgbClr val="003300"/>
                </a:solidFill>
              </a:rPr>
              <a:t>чисел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71670" y="628652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3300"/>
                </a:solidFill>
              </a:rPr>
              <a:t>Ответ: 20 чисел.</a:t>
            </a:r>
            <a:endParaRPr lang="ru-RU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7158" y="214290"/>
            <a:ext cx="8215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chemeClr val="bg2">
                    <a:lumMod val="50000"/>
                  </a:schemeClr>
                </a:solidFill>
              </a:rPr>
              <a:t>Сочетания</a:t>
            </a:r>
          </a:p>
          <a:p>
            <a:endParaRPr lang="ru-RU" sz="2800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ru-RU" sz="2800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85794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Опр. </a:t>
            </a:r>
            <a:r>
              <a:rPr lang="ru-RU" dirty="0" smtClean="0">
                <a:solidFill>
                  <a:srgbClr val="003300"/>
                </a:solidFill>
              </a:rPr>
              <a:t>Сочетанием из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 элементов  по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 (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 </a:t>
            </a:r>
            <a:r>
              <a:rPr lang="en-US" dirty="0" smtClean="0">
                <a:solidFill>
                  <a:srgbClr val="003300"/>
                </a:solidFill>
              </a:rPr>
              <a:t>≤ n</a:t>
            </a:r>
            <a:r>
              <a:rPr lang="ru-RU" dirty="0" smtClean="0">
                <a:solidFill>
                  <a:srgbClr val="003300"/>
                </a:solidFill>
              </a:rPr>
              <a:t>) называется  </a:t>
            </a:r>
            <a:r>
              <a:rPr lang="en-US" dirty="0" smtClean="0">
                <a:solidFill>
                  <a:srgbClr val="003300"/>
                </a:solidFill>
              </a:rPr>
              <a:t>m</a:t>
            </a:r>
            <a:r>
              <a:rPr lang="ru-RU" dirty="0" smtClean="0">
                <a:solidFill>
                  <a:srgbClr val="003300"/>
                </a:solidFill>
              </a:rPr>
              <a:t>- элементное подмножество некоторого </a:t>
            </a:r>
            <a:r>
              <a:rPr lang="en-US" dirty="0" smtClean="0">
                <a:solidFill>
                  <a:srgbClr val="003300"/>
                </a:solidFill>
              </a:rPr>
              <a:t>n</a:t>
            </a:r>
            <a:r>
              <a:rPr lang="ru-RU" dirty="0" smtClean="0">
                <a:solidFill>
                  <a:srgbClr val="003300"/>
                </a:solidFill>
              </a:rPr>
              <a:t> элементного множества. </a:t>
            </a:r>
          </a:p>
          <a:p>
            <a:endParaRPr lang="ru-RU" u="sng" dirty="0">
              <a:solidFill>
                <a:srgbClr val="00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428736"/>
            <a:ext cx="6357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C00000"/>
                </a:solidFill>
                <a:ea typeface="Times New Roman" pitchFamily="18" charset="0"/>
              </a:rPr>
              <a:t>Формула </a:t>
            </a:r>
            <a:r>
              <a:rPr lang="ru-RU" dirty="0">
                <a:solidFill>
                  <a:srgbClr val="C00000"/>
                </a:solidFill>
                <a:ea typeface="Times New Roman" pitchFamily="18" charset="0"/>
              </a:rPr>
              <a:t> </a:t>
            </a:r>
            <a:r>
              <a:rPr lang="ru-RU" dirty="0">
                <a:solidFill>
                  <a:srgbClr val="003300"/>
                </a:solidFill>
                <a:ea typeface="Times New Roman" pitchFamily="18" charset="0"/>
              </a:rPr>
              <a:t>(число размещений «из </a:t>
            </a:r>
            <a:r>
              <a:rPr lang="ru-RU" dirty="0" err="1">
                <a:solidFill>
                  <a:srgbClr val="003300"/>
                </a:solidFill>
                <a:ea typeface="Times New Roman" pitchFamily="18" charset="0"/>
              </a:rPr>
              <a:t>эн</a:t>
            </a:r>
            <a:r>
              <a:rPr lang="ru-RU" dirty="0">
                <a:solidFill>
                  <a:srgbClr val="003300"/>
                </a:solidFill>
                <a:ea typeface="Times New Roman" pitchFamily="18" charset="0"/>
              </a:rPr>
              <a:t> по </a:t>
            </a:r>
            <a:r>
              <a:rPr lang="ru-RU" dirty="0" err="1">
                <a:solidFill>
                  <a:srgbClr val="003300"/>
                </a:solidFill>
                <a:ea typeface="Times New Roman" pitchFamily="18" charset="0"/>
              </a:rPr>
              <a:t>эм</a:t>
            </a:r>
            <a:r>
              <a:rPr lang="ru-RU" sz="1200" dirty="0">
                <a:solidFill>
                  <a:srgbClr val="003300"/>
                </a:solidFill>
                <a:ea typeface="Times New Roman" pitchFamily="18" charset="0"/>
              </a:rPr>
              <a:t>»): 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2928926" y="1857364"/>
          <a:ext cx="2928958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Формула" r:id="rId3" imgW="1435100" imgH="520700" progId="Equation.3">
                  <p:embed/>
                </p:oleObj>
              </mc:Choice>
              <mc:Fallback>
                <p:oleObj name="Формула" r:id="rId3" imgW="1435100" imgH="5207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1857364"/>
                        <a:ext cx="2928958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4282" y="2571744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solidFill>
                  <a:srgbClr val="003300"/>
                </a:solidFill>
              </a:rPr>
              <a:t>Задача</a:t>
            </a:r>
            <a:r>
              <a:rPr lang="ru-RU" dirty="0" smtClean="0">
                <a:solidFill>
                  <a:srgbClr val="003300"/>
                </a:solidFill>
              </a:rPr>
              <a:t>: </a:t>
            </a:r>
            <a:r>
              <a:rPr lang="ru-RU" dirty="0">
                <a:solidFill>
                  <a:srgbClr val="003300"/>
                </a:solidFill>
              </a:rPr>
              <a:t>Сколькими способами можно составить букет из 3 цветов, если в вашем распоряжении 5 цветов: мак, роза, тюльпан, лилия, гвоздика?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214346" y="3429000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u="sng" dirty="0" smtClean="0">
                <a:solidFill>
                  <a:srgbClr val="003300"/>
                </a:solidFill>
                <a:ea typeface="Times New Roman" pitchFamily="18" charset="0"/>
              </a:rPr>
              <a:t>Решение.</a:t>
            </a:r>
            <a:r>
              <a:rPr lang="ru-RU" dirty="0" smtClean="0">
                <a:solidFill>
                  <a:srgbClr val="003300"/>
                </a:solidFill>
                <a:ea typeface="Times New Roman" pitchFamily="18" charset="0"/>
              </a:rPr>
              <a:t> </a:t>
            </a:r>
            <a:r>
              <a:rPr lang="ru-RU" dirty="0">
                <a:solidFill>
                  <a:srgbClr val="003300"/>
                </a:solidFill>
                <a:ea typeface="Times New Roman" pitchFamily="18" charset="0"/>
              </a:rPr>
              <a:t>(</a:t>
            </a:r>
            <a:r>
              <a:rPr lang="ru-RU" b="1" i="1" dirty="0">
                <a:solidFill>
                  <a:srgbClr val="003300"/>
                </a:solidFill>
                <a:ea typeface="Times New Roman" pitchFamily="18" charset="0"/>
                <a:sym typeface="Wingdings" pitchFamily="2" charset="2"/>
              </a:rPr>
              <a:t>обратить внимание на его оформление!</a:t>
            </a:r>
            <a:r>
              <a:rPr lang="ru-RU" b="1" dirty="0">
                <a:solidFill>
                  <a:srgbClr val="003300"/>
                </a:solidFill>
                <a:ea typeface="Times New Roman" pitchFamily="18" charset="0"/>
                <a:sym typeface="Wingdings" pitchFamily="2" charset="2"/>
              </a:rPr>
              <a:t>)</a:t>
            </a:r>
            <a:endParaRPr lang="ru-RU" b="1" dirty="0">
              <a:solidFill>
                <a:srgbClr val="003300"/>
              </a:solidFill>
              <a:sym typeface="Wingdings" pitchFamily="2" charset="2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-214346" y="3857628"/>
            <a:ext cx="78970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Основное множество: {мак, роза, тюльпан, лилия, гвоздика}</a:t>
            </a:r>
            <a:r>
              <a:rPr lang="ru-RU" dirty="0">
                <a:sym typeface="Symbol"/>
              </a:rPr>
              <a:t>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 smtClean="0">
                <a:solidFill>
                  <a:srgbClr val="003300"/>
                </a:solidFill>
                <a:sym typeface="Symbol"/>
              </a:rPr>
              <a:t>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Times New Roman" pitchFamily="18" charset="0"/>
              <a:ea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7286644" y="3857628"/>
          <a:ext cx="857256" cy="3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Формула" r:id="rId5" imgW="431613" imgH="203112" progId="Equation.3">
                  <p:embed/>
                </p:oleObj>
              </mc:Choice>
              <mc:Fallback>
                <p:oleObj name="Формула" r:id="rId5" imgW="431613" imgH="203112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44" y="3857628"/>
                        <a:ext cx="857256" cy="357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85720" y="4214818"/>
            <a:ext cx="4597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3300"/>
                </a:solidFill>
              </a:rPr>
              <a:t>Соединение – букет из трех цветков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>
                <a:solidFill>
                  <a:srgbClr val="003300"/>
                </a:solidFill>
              </a:rPr>
              <a:t> 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643438" y="4214818"/>
          <a:ext cx="857256" cy="342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Формула" r:id="rId7" imgW="469696" imgH="203112" progId="Equation.3">
                  <p:embed/>
                </p:oleObj>
              </mc:Choice>
              <mc:Fallback>
                <p:oleObj name="Формула" r:id="rId7" imgW="469696" imgH="20311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214818"/>
                        <a:ext cx="857256" cy="3429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14282" y="4500570"/>
            <a:ext cx="3575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3300"/>
                </a:solidFill>
              </a:rPr>
              <a:t>Проверим, важен ли порядок: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478632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3300"/>
                </a:solidFill>
              </a:rPr>
              <a:t>{тюльпан, лилия, гвоздика} и {лилия, тюльпан, гвоздика} – один и тот же букет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>
                <a:solidFill>
                  <a:srgbClr val="003300"/>
                </a:solidFill>
              </a:rPr>
              <a:t> порядок неважен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>
                <a:solidFill>
                  <a:srgbClr val="003300"/>
                </a:solidFill>
              </a:rPr>
              <a:t> это подмножество </a:t>
            </a:r>
            <a:r>
              <a:rPr lang="ru-RU" dirty="0">
                <a:solidFill>
                  <a:srgbClr val="003300"/>
                </a:solidFill>
                <a:sym typeface="Symbol"/>
              </a:rPr>
              <a:t></a:t>
            </a:r>
            <a:r>
              <a:rPr lang="ru-RU" dirty="0">
                <a:solidFill>
                  <a:srgbClr val="003300"/>
                </a:solidFill>
              </a:rPr>
              <a:t> это сочетание «из пяти по три».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2285984" y="5429264"/>
          <a:ext cx="3143272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Формула" r:id="rId9" imgW="2171700" imgH="520700" progId="Equation.3">
                  <p:embed/>
                </p:oleObj>
              </mc:Choice>
              <mc:Fallback>
                <p:oleObj name="Формула" r:id="rId9" imgW="2171700" imgH="5207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5429264"/>
                        <a:ext cx="3143272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285984" y="628652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3300"/>
                </a:solidFill>
              </a:rPr>
              <a:t>Ответ: 10 букетов</a:t>
            </a:r>
            <a:endParaRPr lang="ru-RU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761301"/>
              </p:ext>
            </p:extLst>
          </p:nvPr>
        </p:nvGraphicFramePr>
        <p:xfrm>
          <a:off x="500034" y="642918"/>
          <a:ext cx="8143932" cy="5378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44"/>
                <a:gridCol w="2714644"/>
                <a:gridCol w="2714644"/>
              </a:tblGrid>
              <a:tr h="928694">
                <a:tc gridSpan="3"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sz="3200" dirty="0" smtClean="0"/>
                        <a:t>Существенные</a:t>
                      </a:r>
                      <a:r>
                        <a:rPr lang="ru-RU" sz="3200" baseline="0" dirty="0" smtClean="0"/>
                        <a:t> признаки понятия</a:t>
                      </a:r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Перестановки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Размещения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Сочетания 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Задано некоторое множество из </a:t>
                      </a: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элементов.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Составляется последовательность из всех элементов этого множества.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Эта последовательность содержит </a:t>
                      </a: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элементов.</a:t>
                      </a:r>
                      <a:endParaRPr lang="ru-RU" sz="20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2000" dirty="0" smtClean="0"/>
                        <a:t>Задано некоторое множество из </a:t>
                      </a: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элементов.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Выделена последовательность элементов из этого множества.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Эта последовательность содержит </a:t>
                      </a:r>
                      <a:r>
                        <a:rPr lang="en-US" sz="2000" dirty="0" smtClean="0"/>
                        <a:t>m</a:t>
                      </a:r>
                      <a:r>
                        <a:rPr lang="ru-RU" sz="2000" dirty="0" smtClean="0"/>
                        <a:t> элементов.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Эти элементы различны.</a:t>
                      </a:r>
                      <a:endParaRPr lang="ru-RU" sz="20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Заданы два множества.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Одно из множеств является подмножеством другого.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Основное множество содержит </a:t>
                      </a:r>
                      <a:r>
                        <a:rPr lang="en-US" sz="2000" dirty="0" smtClean="0"/>
                        <a:t>n</a:t>
                      </a:r>
                      <a:r>
                        <a:rPr lang="ru-RU" sz="2000" dirty="0" smtClean="0"/>
                        <a:t> элементов.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2000" dirty="0" smtClean="0"/>
                        <a:t>Подмножество</a:t>
                      </a:r>
                      <a:r>
                        <a:rPr lang="ru-RU" sz="2000" baseline="0" dirty="0" smtClean="0"/>
                        <a:t> содержит </a:t>
                      </a:r>
                      <a:r>
                        <a:rPr lang="en-US" sz="2000" baseline="0" dirty="0" smtClean="0"/>
                        <a:t>m</a:t>
                      </a:r>
                      <a:r>
                        <a:rPr lang="ru-RU" sz="2000" baseline="0" dirty="0" smtClean="0"/>
                        <a:t> элементов.</a:t>
                      </a:r>
                      <a:endParaRPr lang="ru-RU" sz="20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26648" y="181916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Перестановки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70963" y="188640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Размещения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3680058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Сочетания 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74131" y="3674828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Размещения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791389"/>
            <a:ext cx="92597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Сходства - </a:t>
            </a:r>
            <a:r>
              <a:rPr lang="ru-RU" sz="2400" dirty="0" smtClean="0">
                <a:solidFill>
                  <a:srgbClr val="003300"/>
                </a:solidFill>
              </a:rPr>
              <a:t>это последовательности элементов </a:t>
            </a:r>
            <a:r>
              <a:rPr lang="en-US" sz="2400" dirty="0" smtClean="0">
                <a:solidFill>
                  <a:srgbClr val="003300"/>
                </a:solidFill>
              </a:rPr>
              <a:t>n</a:t>
            </a:r>
            <a:r>
              <a:rPr lang="ru-RU" sz="2400" dirty="0" smtClean="0">
                <a:solidFill>
                  <a:srgbClr val="003300"/>
                </a:solidFill>
              </a:rPr>
              <a:t>- элементного </a:t>
            </a:r>
          </a:p>
          <a:p>
            <a:r>
              <a:rPr lang="ru-RU" sz="2400" dirty="0">
                <a:solidFill>
                  <a:srgbClr val="003300"/>
                </a:solidFill>
              </a:rPr>
              <a:t> </a:t>
            </a:r>
            <a:r>
              <a:rPr lang="ru-RU" sz="2400" dirty="0" smtClean="0">
                <a:solidFill>
                  <a:srgbClr val="003300"/>
                </a:solidFill>
              </a:rPr>
              <a:t>                  подмножества. В них имеет значение порядок </a:t>
            </a:r>
            <a:endParaRPr lang="ru-RU" sz="2400" dirty="0">
              <a:solidFill>
                <a:srgbClr val="003300"/>
              </a:solidFill>
            </a:endParaRPr>
          </a:p>
          <a:p>
            <a:r>
              <a:rPr lang="ru-RU" sz="2400" dirty="0" smtClean="0">
                <a:solidFill>
                  <a:srgbClr val="003300"/>
                </a:solidFill>
              </a:rPr>
              <a:t>                   следования </a:t>
            </a:r>
            <a:r>
              <a:rPr lang="ru-RU" sz="2400" dirty="0" smtClean="0">
                <a:solidFill>
                  <a:srgbClr val="003300"/>
                </a:solidFill>
              </a:rPr>
              <a:t>элементов последовательности.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Различия -</a:t>
            </a:r>
            <a:r>
              <a:rPr lang="ru-RU" sz="2400" dirty="0" smtClean="0">
                <a:solidFill>
                  <a:srgbClr val="003300"/>
                </a:solidFill>
              </a:rPr>
              <a:t> в размещении могут участвовать не все элементы </a:t>
            </a:r>
          </a:p>
          <a:p>
            <a:r>
              <a:rPr lang="ru-RU" sz="2400" dirty="0">
                <a:solidFill>
                  <a:srgbClr val="003300"/>
                </a:solidFill>
              </a:rPr>
              <a:t> </a:t>
            </a:r>
            <a:r>
              <a:rPr lang="ru-RU" sz="2400" dirty="0" smtClean="0">
                <a:solidFill>
                  <a:srgbClr val="003300"/>
                </a:solidFill>
              </a:rPr>
              <a:t>                   исходного множества. В перестановке участвуют </a:t>
            </a:r>
            <a:endParaRPr lang="ru-RU" sz="2400" dirty="0" smtClean="0">
              <a:solidFill>
                <a:srgbClr val="003300"/>
              </a:solidFill>
            </a:endParaRPr>
          </a:p>
          <a:p>
            <a:r>
              <a:rPr lang="ru-RU" sz="2400" dirty="0" smtClean="0">
                <a:solidFill>
                  <a:srgbClr val="003300"/>
                </a:solidFill>
              </a:rPr>
              <a:t>                    все элементы </a:t>
            </a:r>
            <a:r>
              <a:rPr lang="ru-RU" sz="2400" dirty="0" smtClean="0">
                <a:solidFill>
                  <a:srgbClr val="003300"/>
                </a:solidFill>
              </a:rPr>
              <a:t>исходного множества.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4323000"/>
            <a:ext cx="86335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Различия - </a:t>
            </a:r>
            <a:r>
              <a:rPr lang="ru-RU" sz="2400" dirty="0" smtClean="0">
                <a:solidFill>
                  <a:srgbClr val="003300"/>
                </a:solidFill>
              </a:rPr>
              <a:t>сочетание – это подмножество, содержащее </a:t>
            </a:r>
            <a:r>
              <a:rPr lang="en-US" sz="2400" dirty="0" smtClean="0">
                <a:solidFill>
                  <a:srgbClr val="003300"/>
                </a:solidFill>
              </a:rPr>
              <a:t>m</a:t>
            </a:r>
            <a:r>
              <a:rPr lang="ru-RU" sz="2400" dirty="0" smtClean="0">
                <a:solidFill>
                  <a:srgbClr val="003300"/>
                </a:solidFill>
              </a:rPr>
              <a:t> </a:t>
            </a:r>
            <a:endParaRPr lang="ru-RU" sz="2400" dirty="0" smtClean="0">
              <a:solidFill>
                <a:srgbClr val="003300"/>
              </a:solidFill>
            </a:endParaRPr>
          </a:p>
          <a:p>
            <a:r>
              <a:rPr lang="ru-RU" sz="2400" dirty="0" smtClean="0">
                <a:solidFill>
                  <a:srgbClr val="003300"/>
                </a:solidFill>
              </a:rPr>
              <a:t>элементов </a:t>
            </a:r>
            <a:r>
              <a:rPr lang="ru-RU" sz="2400" dirty="0" smtClean="0">
                <a:solidFill>
                  <a:srgbClr val="003300"/>
                </a:solidFill>
              </a:rPr>
              <a:t>из </a:t>
            </a:r>
            <a:r>
              <a:rPr lang="en-US" sz="2400" dirty="0" smtClean="0">
                <a:solidFill>
                  <a:srgbClr val="003300"/>
                </a:solidFill>
              </a:rPr>
              <a:t>n</a:t>
            </a:r>
            <a:r>
              <a:rPr lang="ru-RU" sz="2400" dirty="0" smtClean="0">
                <a:solidFill>
                  <a:srgbClr val="003300"/>
                </a:solidFill>
              </a:rPr>
              <a:t>. Размещение – это последовательность, </a:t>
            </a:r>
          </a:p>
          <a:p>
            <a:r>
              <a:rPr lang="ru-RU" sz="2400" dirty="0">
                <a:solidFill>
                  <a:srgbClr val="003300"/>
                </a:solidFill>
              </a:rPr>
              <a:t> </a:t>
            </a:r>
            <a:r>
              <a:rPr lang="ru-RU" sz="2400" dirty="0" smtClean="0">
                <a:solidFill>
                  <a:srgbClr val="003300"/>
                </a:solidFill>
              </a:rPr>
              <a:t>                   содержащая </a:t>
            </a:r>
            <a:r>
              <a:rPr lang="en-US" sz="2400" dirty="0" smtClean="0">
                <a:solidFill>
                  <a:srgbClr val="003300"/>
                </a:solidFill>
              </a:rPr>
              <a:t>m</a:t>
            </a:r>
            <a:r>
              <a:rPr lang="ru-RU" sz="2400" dirty="0" smtClean="0">
                <a:solidFill>
                  <a:srgbClr val="003300"/>
                </a:solidFill>
              </a:rPr>
              <a:t> элементов из </a:t>
            </a:r>
            <a:r>
              <a:rPr lang="en-US" sz="2400" dirty="0" smtClean="0">
                <a:solidFill>
                  <a:srgbClr val="003300"/>
                </a:solidFill>
              </a:rPr>
              <a:t>n</a:t>
            </a:r>
            <a:r>
              <a:rPr lang="ru-RU" sz="2400" dirty="0" smtClean="0">
                <a:solidFill>
                  <a:srgbClr val="003300"/>
                </a:solidFill>
              </a:rPr>
              <a:t>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971" y="5523329"/>
            <a:ext cx="8907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3300"/>
                </a:solidFill>
              </a:rPr>
              <a:t>При формировании последовательности </a:t>
            </a:r>
            <a:r>
              <a:rPr lang="ru-RU" sz="2400" dirty="0" smtClean="0">
                <a:solidFill>
                  <a:srgbClr val="003300"/>
                </a:solidFill>
              </a:rPr>
              <a:t>важен порядок</a:t>
            </a:r>
          </a:p>
          <a:p>
            <a:r>
              <a:rPr lang="ru-RU" sz="2400" dirty="0" smtClean="0">
                <a:solidFill>
                  <a:srgbClr val="003300"/>
                </a:solidFill>
              </a:rPr>
              <a:t> следования элементов</a:t>
            </a:r>
            <a:r>
              <a:rPr lang="ru-RU" sz="2400" dirty="0" smtClean="0">
                <a:solidFill>
                  <a:srgbClr val="003300"/>
                </a:solidFill>
              </a:rPr>
              <a:t>, а при формировании </a:t>
            </a:r>
            <a:r>
              <a:rPr lang="ru-RU" sz="2400" dirty="0" smtClean="0">
                <a:solidFill>
                  <a:srgbClr val="003300"/>
                </a:solidFill>
              </a:rPr>
              <a:t>подмножества</a:t>
            </a:r>
          </a:p>
          <a:p>
            <a:r>
              <a:rPr lang="ru-RU" sz="2400" dirty="0" smtClean="0">
                <a:solidFill>
                  <a:srgbClr val="003300"/>
                </a:solidFill>
              </a:rPr>
              <a:t> </a:t>
            </a:r>
            <a:r>
              <a:rPr lang="ru-RU" sz="2400" dirty="0" smtClean="0">
                <a:solidFill>
                  <a:srgbClr val="003300"/>
                </a:solidFill>
              </a:rPr>
              <a:t>порядок не важен.</a:t>
            </a:r>
            <a:endParaRPr lang="ru-RU" sz="2400" dirty="0">
              <a:solidFill>
                <a:srgbClr val="003300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stCxn id="5" idx="3"/>
            <a:endCxn id="7" idx="1"/>
          </p:cNvCxnSpPr>
          <p:nvPr/>
        </p:nvCxnSpPr>
        <p:spPr>
          <a:xfrm>
            <a:off x="2384036" y="503387"/>
            <a:ext cx="286927" cy="6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8" idx="3"/>
            <a:endCxn id="9" idx="1"/>
          </p:cNvCxnSpPr>
          <p:nvPr/>
        </p:nvCxnSpPr>
        <p:spPr>
          <a:xfrm flipV="1">
            <a:off x="2285984" y="3996299"/>
            <a:ext cx="188147" cy="5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66623" y="769333"/>
            <a:ext cx="7429552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543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Решение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  <a:ea typeface="Times New Roman" pitchFamily="18" charset="0"/>
              </a:rPr>
              <a:t>задач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  <a:ea typeface="Times New Roman" pitchFamily="18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25438" algn="l"/>
              </a:tabLst>
            </a:pPr>
            <a:r>
              <a:rPr lang="ru-RU" sz="2000" dirty="0" smtClean="0">
                <a:solidFill>
                  <a:srgbClr val="003300"/>
                </a:solidFill>
                <a:latin typeface="+mj-lt"/>
              </a:rPr>
              <a:t>Пять мальчиков и четыре девочки хотят  сесть на девятиместную скамейку так, чтобы каждая девочка сидела между двумя мальчиками. Сколькими способами они могут это сделать?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25438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</a:rPr>
              <a:t>В библиотеке читателю предложили на выбор из новых поступлений 10 книг и 4 журнала. Сколькими способами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</a:rPr>
              <a:t> он может выбрать из них 3 книги и 2 журнала?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25438" algn="l"/>
              </a:tabLst>
            </a:pPr>
            <a:r>
              <a:rPr lang="ru-RU" sz="2000" baseline="0" dirty="0" smtClean="0">
                <a:solidFill>
                  <a:srgbClr val="003300"/>
                </a:solidFill>
                <a:latin typeface="+mj-lt"/>
              </a:rPr>
              <a:t>Сколько существует семизначных телефонных номеров, в которых все цифры различные и первая цифра отлична от нуля?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25438" algn="l"/>
              </a:tabLst>
            </a:pP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+mj-lt"/>
              </a:rPr>
              <a:t>Сколько различных трехзначных чисел (без повторения цифр) можно составить из цифр 1, 2, 3, 4, 5, таких, которые являются:  а) четными; б) кратными 5 ?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+mj-lt"/>
            </a:endParaRPr>
          </a:p>
        </p:txBody>
      </p:sp>
      <p:sp>
        <p:nvSpPr>
          <p:cNvPr id="6" name="Стрелка вправо 5">
            <a:hlinkClick r:id="rId2" action="ppaction://hlinkfile"/>
          </p:cNvPr>
          <p:cNvSpPr/>
          <p:nvPr/>
        </p:nvSpPr>
        <p:spPr>
          <a:xfrm>
            <a:off x="5786446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6F40-BDA5-428D-977E-8A2A30F089DF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0" y="357166"/>
            <a:ext cx="8255145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3312BE"/>
                </a:solidFill>
              </a:rPr>
              <a:t>  </a:t>
            </a:r>
            <a:r>
              <a:rPr lang="ru-RU" sz="2800" b="1" dirty="0" smtClean="0">
                <a:solidFill>
                  <a:srgbClr val="3312BE"/>
                </a:solidFill>
              </a:rPr>
              <a:t>Что мы </a:t>
            </a:r>
            <a:r>
              <a:rPr lang="ru-RU" sz="2800" b="1" smtClean="0">
                <a:solidFill>
                  <a:srgbClr val="3312BE"/>
                </a:solidFill>
              </a:rPr>
              <a:t>сегодня </a:t>
            </a:r>
            <a:r>
              <a:rPr lang="ru-RU" sz="2800" b="1" smtClean="0">
                <a:solidFill>
                  <a:srgbClr val="3312BE"/>
                </a:solidFill>
              </a:rPr>
              <a:t>повторили на </a:t>
            </a:r>
            <a:r>
              <a:rPr lang="ru-RU" sz="2800" b="1" dirty="0" smtClean="0">
                <a:solidFill>
                  <a:srgbClr val="3312BE"/>
                </a:solidFill>
              </a:rPr>
              <a:t>уроке?</a:t>
            </a:r>
          </a:p>
          <a:p>
            <a:pPr lvl="1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3312BE"/>
                </a:solidFill>
              </a:rPr>
              <a:t>  Что такое комбинаторика?</a:t>
            </a:r>
          </a:p>
          <a:p>
            <a:pPr lvl="1">
              <a:buFont typeface="Arial" pitchFamily="34" charset="0"/>
              <a:buChar char="•"/>
            </a:pPr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Что называют размещением? </a:t>
            </a:r>
          </a:p>
          <a:p>
            <a:pPr lvl="1"/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  Запишите формулу.</a:t>
            </a:r>
          </a:p>
          <a:p>
            <a:pPr lvl="1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3312BE"/>
                </a:solidFill>
              </a:rPr>
              <a:t>  Что называют сочетанием ?</a:t>
            </a:r>
          </a:p>
          <a:p>
            <a:pPr lvl="1"/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  Запишите формулу.</a:t>
            </a:r>
          </a:p>
          <a:p>
            <a:pPr lvl="1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3312BE"/>
                </a:solidFill>
              </a:rPr>
              <a:t>   Что называют перестановкой? </a:t>
            </a:r>
          </a:p>
          <a:p>
            <a:pPr lvl="1"/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  Запишите формулу.</a:t>
            </a:r>
          </a:p>
          <a:p>
            <a:pPr lvl="1">
              <a:buFont typeface="Arial" pitchFamily="34" charset="0"/>
              <a:buChar char="•"/>
            </a:pPr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 В чем различие между перестановками,</a:t>
            </a:r>
          </a:p>
          <a:p>
            <a:pPr lvl="1"/>
            <a:r>
              <a:rPr lang="ru-RU" sz="2800" b="1" dirty="0">
                <a:solidFill>
                  <a:srgbClr val="3312BE"/>
                </a:solidFill>
              </a:rPr>
              <a:t> </a:t>
            </a:r>
            <a:r>
              <a:rPr lang="ru-RU" sz="2800" b="1" dirty="0" smtClean="0">
                <a:solidFill>
                  <a:srgbClr val="3312BE"/>
                </a:solidFill>
              </a:rPr>
              <a:t>   размещениями, сочетаниями?</a:t>
            </a:r>
          </a:p>
          <a:p>
            <a:pPr lvl="1">
              <a:buFont typeface="Arial" pitchFamily="34" charset="0"/>
              <a:buChar char="•"/>
            </a:pPr>
            <a:endParaRPr lang="ru-RU" dirty="0">
              <a:solidFill>
                <a:srgbClr val="3312BE"/>
              </a:solidFill>
            </a:endParaRPr>
          </a:p>
        </p:txBody>
      </p:sp>
      <p:pic>
        <p:nvPicPr>
          <p:cNvPr id="25602" name="Picture 2" descr="E:\жена\школа1\рабочии док\Мои документы\ОВЦ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714884"/>
            <a:ext cx="3429024" cy="23574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620</TotalTime>
  <Words>850</Words>
  <Application>Microsoft Office PowerPoint</Application>
  <PresentationFormat>Экран (4:3)</PresentationFormat>
  <Paragraphs>133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Главная</vt:lpstr>
      <vt:lpstr>Формула</vt:lpstr>
      <vt:lpstr>Презентация PowerPoint</vt:lpstr>
      <vt:lpstr>Дерево возможностей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72</cp:revision>
  <dcterms:created xsi:type="dcterms:W3CDTF">2010-09-25T12:52:06Z</dcterms:created>
  <dcterms:modified xsi:type="dcterms:W3CDTF">2016-12-02T10:13:18Z</dcterms:modified>
</cp:coreProperties>
</file>